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15544800"/>
  <p:notesSz cx="7010400" cy="9296400"/>
  <p:defaultTextStyle>
    <a:defPPr>
      <a:defRPr lang="en-US"/>
    </a:defPPr>
    <a:lvl1pPr marL="0" algn="l" defTabSz="138383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691920" algn="l" defTabSz="138383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383839" algn="l" defTabSz="138383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075759" algn="l" defTabSz="138383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767679" algn="l" defTabSz="138383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459598" algn="l" defTabSz="138383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151518" algn="l" defTabSz="138383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843437" algn="l" defTabSz="138383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535357" algn="l" defTabSz="138383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4896">
          <p15:clr>
            <a:srgbClr val="A4A3A4"/>
          </p15:clr>
        </p15:guide>
        <p15:guide id="4" pos="31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F11"/>
    <a:srgbClr val="FF99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35" autoAdjust="0"/>
    <p:restoredTop sz="89600" autoAdjust="0"/>
  </p:normalViewPr>
  <p:slideViewPr>
    <p:cSldViewPr>
      <p:cViewPr>
        <p:scale>
          <a:sx n="100" d="100"/>
          <a:sy n="100" d="100"/>
        </p:scale>
        <p:origin x="-1000" y="1064"/>
      </p:cViewPr>
      <p:guideLst>
        <p:guide orient="horz" pos="2880"/>
        <p:guide orient="horz" pos="4896"/>
        <p:guide pos="2160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85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372CC-45D7-4869-A590-7B401E1BD0AC}" type="datetimeFigureOut">
              <a:rPr lang="en-US" smtClean="0"/>
              <a:t>3/23/18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78075" y="696913"/>
            <a:ext cx="22542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D8DB3-CDD6-444F-A74B-0852874F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5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838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91920" algn="l" defTabSz="13838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83839" algn="l" defTabSz="13838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75759" algn="l" defTabSz="13838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67679" algn="l" defTabSz="13838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59598" algn="l" defTabSz="13838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51518" algn="l" defTabSz="13838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43437" algn="l" defTabSz="13838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535357" algn="l" defTabSz="13838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8075" y="696913"/>
            <a:ext cx="225425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D8DB3-CDD6-444F-A74B-0852874F44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1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1" y="4828969"/>
            <a:ext cx="8549640" cy="33320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1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9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83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75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67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59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51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43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35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4B53-9133-4D5B-9228-FB36F8EF2C63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543-A11A-4CEF-BBDE-52984013D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8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4B53-9133-4D5B-9228-FB36F8EF2C63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543-A11A-4CEF-BBDE-52984013D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69253" y="831219"/>
            <a:ext cx="1697358" cy="176822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2" y="831219"/>
            <a:ext cx="4924428" cy="176822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4B53-9133-4D5B-9228-FB36F8EF2C63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543-A11A-4CEF-BBDE-52984013D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1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4B53-9133-4D5B-9228-FB36F8EF2C63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543-A11A-4CEF-BBDE-52984013D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5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6" y="9988974"/>
            <a:ext cx="8549640" cy="3087370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6" y="6588554"/>
            <a:ext cx="8549640" cy="3400424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9192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38383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757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7676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4595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41515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84343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53535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4B53-9133-4D5B-9228-FB36F8EF2C63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543-A11A-4CEF-BBDE-52984013D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9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3" y="4836162"/>
            <a:ext cx="3310890" cy="13677267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0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5723" y="4836162"/>
            <a:ext cx="3310890" cy="13677267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0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4B53-9133-4D5B-9228-FB36F8EF2C63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543-A11A-4CEF-BBDE-52984013D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8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2514"/>
            <a:ext cx="9052561" cy="259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3479591"/>
            <a:ext cx="4444206" cy="1450127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91920" indent="0">
              <a:buNone/>
              <a:defRPr sz="3000" b="1"/>
            </a:lvl2pPr>
            <a:lvl3pPr marL="1383839" indent="0">
              <a:buNone/>
              <a:defRPr sz="2800" b="1"/>
            </a:lvl3pPr>
            <a:lvl4pPr marL="2075759" indent="0">
              <a:buNone/>
              <a:defRPr sz="2400" b="1"/>
            </a:lvl4pPr>
            <a:lvl5pPr marL="2767679" indent="0">
              <a:buNone/>
              <a:defRPr sz="2400" b="1"/>
            </a:lvl5pPr>
            <a:lvl6pPr marL="3459598" indent="0">
              <a:buNone/>
              <a:defRPr sz="2400" b="1"/>
            </a:lvl6pPr>
            <a:lvl7pPr marL="4151518" indent="0">
              <a:buNone/>
              <a:defRPr sz="2400" b="1"/>
            </a:lvl7pPr>
            <a:lvl8pPr marL="4843437" indent="0">
              <a:buNone/>
              <a:defRPr sz="2400" b="1"/>
            </a:lvl8pPr>
            <a:lvl9pPr marL="5535357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4929719"/>
            <a:ext cx="4444206" cy="8956253"/>
          </a:xfrm>
        </p:spPr>
        <p:txBody>
          <a:bodyPr/>
          <a:lstStyle>
            <a:lvl1pPr>
              <a:defRPr sz="37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3479591"/>
            <a:ext cx="4445952" cy="1450127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91920" indent="0">
              <a:buNone/>
              <a:defRPr sz="3000" b="1"/>
            </a:lvl2pPr>
            <a:lvl3pPr marL="1383839" indent="0">
              <a:buNone/>
              <a:defRPr sz="2800" b="1"/>
            </a:lvl3pPr>
            <a:lvl4pPr marL="2075759" indent="0">
              <a:buNone/>
              <a:defRPr sz="2400" b="1"/>
            </a:lvl4pPr>
            <a:lvl5pPr marL="2767679" indent="0">
              <a:buNone/>
              <a:defRPr sz="2400" b="1"/>
            </a:lvl5pPr>
            <a:lvl6pPr marL="3459598" indent="0">
              <a:buNone/>
              <a:defRPr sz="2400" b="1"/>
            </a:lvl6pPr>
            <a:lvl7pPr marL="4151518" indent="0">
              <a:buNone/>
              <a:defRPr sz="2400" b="1"/>
            </a:lvl7pPr>
            <a:lvl8pPr marL="4843437" indent="0">
              <a:buNone/>
              <a:defRPr sz="2400" b="1"/>
            </a:lvl8pPr>
            <a:lvl9pPr marL="5535357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4929719"/>
            <a:ext cx="4445952" cy="8956253"/>
          </a:xfrm>
        </p:spPr>
        <p:txBody>
          <a:bodyPr/>
          <a:lstStyle>
            <a:lvl1pPr>
              <a:defRPr sz="37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4B53-9133-4D5B-9228-FB36F8EF2C63}" type="datetimeFigureOut">
              <a:rPr lang="en-US" smtClean="0"/>
              <a:t>3/23/18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543-A11A-4CEF-BBDE-52984013D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3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4B53-9133-4D5B-9228-FB36F8EF2C63}" type="datetimeFigureOut">
              <a:rPr lang="en-US" smtClean="0"/>
              <a:t>3/23/18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543-A11A-4CEF-BBDE-52984013D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4B53-9133-4D5B-9228-FB36F8EF2C63}" type="datetimeFigureOut">
              <a:rPr lang="en-US" smtClean="0"/>
              <a:t>3/23/18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543-A11A-4CEF-BBDE-52984013D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618915"/>
            <a:ext cx="3309146" cy="263398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4" y="618917"/>
            <a:ext cx="5622927" cy="1326705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7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3252897"/>
            <a:ext cx="3309146" cy="10633077"/>
          </a:xfrm>
        </p:spPr>
        <p:txBody>
          <a:bodyPr/>
          <a:lstStyle>
            <a:lvl1pPr marL="0" indent="0">
              <a:buNone/>
              <a:defRPr sz="2000"/>
            </a:lvl1pPr>
            <a:lvl2pPr marL="691920" indent="0">
              <a:buNone/>
              <a:defRPr sz="1800"/>
            </a:lvl2pPr>
            <a:lvl3pPr marL="1383839" indent="0">
              <a:buNone/>
              <a:defRPr sz="1400"/>
            </a:lvl3pPr>
            <a:lvl4pPr marL="2075759" indent="0">
              <a:buNone/>
              <a:defRPr sz="1400"/>
            </a:lvl4pPr>
            <a:lvl5pPr marL="2767679" indent="0">
              <a:buNone/>
              <a:defRPr sz="1400"/>
            </a:lvl5pPr>
            <a:lvl6pPr marL="3459598" indent="0">
              <a:buNone/>
              <a:defRPr sz="1400"/>
            </a:lvl6pPr>
            <a:lvl7pPr marL="4151518" indent="0">
              <a:buNone/>
              <a:defRPr sz="1400"/>
            </a:lvl7pPr>
            <a:lvl8pPr marL="4843437" indent="0">
              <a:buNone/>
              <a:defRPr sz="1400"/>
            </a:lvl8pPr>
            <a:lvl9pPr marL="553535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4B53-9133-4D5B-9228-FB36F8EF2C63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543-A11A-4CEF-BBDE-52984013D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3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3"/>
            <a:ext cx="6035040" cy="1284607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7"/>
            <a:ext cx="6035040" cy="9326880"/>
          </a:xfrm>
        </p:spPr>
        <p:txBody>
          <a:bodyPr/>
          <a:lstStyle>
            <a:lvl1pPr marL="0" indent="0">
              <a:buNone/>
              <a:defRPr sz="4800"/>
            </a:lvl1pPr>
            <a:lvl2pPr marL="691920" indent="0">
              <a:buNone/>
              <a:defRPr sz="4200"/>
            </a:lvl2pPr>
            <a:lvl3pPr marL="1383839" indent="0">
              <a:buNone/>
              <a:defRPr sz="3700"/>
            </a:lvl3pPr>
            <a:lvl4pPr marL="2075759" indent="0">
              <a:buNone/>
              <a:defRPr sz="3000"/>
            </a:lvl4pPr>
            <a:lvl5pPr marL="2767679" indent="0">
              <a:buNone/>
              <a:defRPr sz="3000"/>
            </a:lvl5pPr>
            <a:lvl6pPr marL="3459598" indent="0">
              <a:buNone/>
              <a:defRPr sz="3000"/>
            </a:lvl6pPr>
            <a:lvl7pPr marL="4151518" indent="0">
              <a:buNone/>
              <a:defRPr sz="3000"/>
            </a:lvl7pPr>
            <a:lvl8pPr marL="4843437" indent="0">
              <a:buNone/>
              <a:defRPr sz="3000"/>
            </a:lvl8pPr>
            <a:lvl9pPr marL="5535357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70"/>
            <a:ext cx="6035040" cy="1824353"/>
          </a:xfrm>
        </p:spPr>
        <p:txBody>
          <a:bodyPr/>
          <a:lstStyle>
            <a:lvl1pPr marL="0" indent="0">
              <a:buNone/>
              <a:defRPr sz="2000"/>
            </a:lvl1pPr>
            <a:lvl2pPr marL="691920" indent="0">
              <a:buNone/>
              <a:defRPr sz="1800"/>
            </a:lvl2pPr>
            <a:lvl3pPr marL="1383839" indent="0">
              <a:buNone/>
              <a:defRPr sz="1400"/>
            </a:lvl3pPr>
            <a:lvl4pPr marL="2075759" indent="0">
              <a:buNone/>
              <a:defRPr sz="1400"/>
            </a:lvl4pPr>
            <a:lvl5pPr marL="2767679" indent="0">
              <a:buNone/>
              <a:defRPr sz="1400"/>
            </a:lvl5pPr>
            <a:lvl6pPr marL="3459598" indent="0">
              <a:buNone/>
              <a:defRPr sz="1400"/>
            </a:lvl6pPr>
            <a:lvl7pPr marL="4151518" indent="0">
              <a:buNone/>
              <a:defRPr sz="1400"/>
            </a:lvl7pPr>
            <a:lvl8pPr marL="4843437" indent="0">
              <a:buNone/>
              <a:defRPr sz="1400"/>
            </a:lvl8pPr>
            <a:lvl9pPr marL="553535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4B53-9133-4D5B-9228-FB36F8EF2C63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543-A11A-4CEF-BBDE-52984013D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5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22514"/>
            <a:ext cx="9052561" cy="2590800"/>
          </a:xfrm>
          <a:prstGeom prst="rect">
            <a:avLst/>
          </a:prstGeom>
        </p:spPr>
        <p:txBody>
          <a:bodyPr vert="horz" lIns="138383" tIns="69192" rIns="138383" bIns="6919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627126"/>
            <a:ext cx="9052561" cy="10258849"/>
          </a:xfrm>
          <a:prstGeom prst="rect">
            <a:avLst/>
          </a:prstGeom>
        </p:spPr>
        <p:txBody>
          <a:bodyPr vert="horz" lIns="138383" tIns="69192" rIns="138383" bIns="6919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4407730"/>
            <a:ext cx="2346961" cy="827617"/>
          </a:xfrm>
          <a:prstGeom prst="rect">
            <a:avLst/>
          </a:prstGeom>
        </p:spPr>
        <p:txBody>
          <a:bodyPr vert="horz" lIns="138383" tIns="69192" rIns="138383" bIns="69192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04B53-9133-4D5B-9228-FB36F8EF2C63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1" y="14407730"/>
            <a:ext cx="3185160" cy="827617"/>
          </a:xfrm>
          <a:prstGeom prst="rect">
            <a:avLst/>
          </a:prstGeom>
        </p:spPr>
        <p:txBody>
          <a:bodyPr vert="horz" lIns="138383" tIns="69192" rIns="138383" bIns="69192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4407730"/>
            <a:ext cx="2346961" cy="827617"/>
          </a:xfrm>
          <a:prstGeom prst="rect">
            <a:avLst/>
          </a:prstGeom>
        </p:spPr>
        <p:txBody>
          <a:bodyPr vert="horz" lIns="138383" tIns="69192" rIns="138383" bIns="69192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AF543-A11A-4CEF-BBDE-52984013D33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058400" cy="155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05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83839" rtl="0" eaLnBrk="1" latinLnBrk="0" hangingPunct="1">
        <a:spcBef>
          <a:spcPct val="0"/>
        </a:spcBef>
        <a:buNone/>
        <a:defRPr sz="6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8940" indent="-518940" algn="l" defTabSz="138383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24369" indent="-432450" algn="l" defTabSz="1383839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29800" indent="-345959" algn="l" defTabSz="1383839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21718" indent="-345959" algn="l" defTabSz="1383839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113638" indent="-345959" algn="l" defTabSz="1383839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05557" indent="-345959" algn="l" defTabSz="1383839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97477" indent="-345959" algn="l" defTabSz="1383839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89397" indent="-345959" algn="l" defTabSz="1383839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81318" indent="-345959" algn="l" defTabSz="1383839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8383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1920" algn="l" defTabSz="138383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83839" algn="l" defTabSz="138383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075759" algn="l" defTabSz="138383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767679" algn="l" defTabSz="138383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459598" algn="l" defTabSz="138383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1518" algn="l" defTabSz="138383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43437" algn="l" defTabSz="138383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35357" algn="l" defTabSz="138383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emf"/><Relationship Id="rId12" Type="http://schemas.openxmlformats.org/officeDocument/2006/relationships/image" Target="../media/image7.jpeg"/><Relationship Id="rId13" Type="http://schemas.openxmlformats.org/officeDocument/2006/relationships/image" Target="../media/image8.jpeg"/><Relationship Id="rId14" Type="http://schemas.openxmlformats.org/officeDocument/2006/relationships/image" Target="../media/image9.png"/><Relationship Id="rId15" Type="http://schemas.openxmlformats.org/officeDocument/2006/relationships/image" Target="../media/image10.jpg"/><Relationship Id="rId16" Type="http://schemas.openxmlformats.org/officeDocument/2006/relationships/image" Target="../media/image11.png"/><Relationship Id="rId17" Type="http://schemas.openxmlformats.org/officeDocument/2006/relationships/image" Target="../media/image12.jpeg"/><Relationship Id="rId18" Type="http://schemas.openxmlformats.org/officeDocument/2006/relationships/image" Target="../media/image13.jpg"/><Relationship Id="rId19" Type="http://schemas.openxmlformats.org/officeDocument/2006/relationships/image" Target="../media/image14.jp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Relationship Id="rId4" Type="http://schemas.openxmlformats.org/officeDocument/2006/relationships/hyperlink" Target="mailto:tbolling@nd.edu" TargetMode="External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oleObject" Target="../embeddings/oleObject1.bin"/><Relationship Id="rId9" Type="http://schemas.openxmlformats.org/officeDocument/2006/relationships/package" Target="../embeddings/Microsoft_Word_Document1.docx"/><Relationship Id="rId10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hlinkClick r:id="rId4"/>
          </p:cNvPr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69" y="-137555"/>
            <a:ext cx="10096500" cy="8403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4840" y="668360"/>
            <a:ext cx="8631301" cy="2955891"/>
          </a:xfrm>
          <a:prstGeom prst="rect">
            <a:avLst/>
          </a:prstGeom>
          <a:noFill/>
        </p:spPr>
        <p:txBody>
          <a:bodyPr wrap="square" lIns="138383" tIns="69192" rIns="138383" bIns="69192" rtlCol="0">
            <a:spAutoFit/>
          </a:bodyPr>
          <a:lstStyle/>
          <a:p>
            <a:pPr algn="ctr"/>
            <a:r>
              <a:rPr lang="en-US" sz="61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Midwest Imaging &amp; Microanalysis Workshop at Notre Dame</a:t>
            </a:r>
          </a:p>
        </p:txBody>
      </p:sp>
      <p:grpSp>
        <p:nvGrpSpPr>
          <p:cNvPr id="36" name="Group 3"/>
          <p:cNvGrpSpPr>
            <a:grpSpLocks/>
          </p:cNvGrpSpPr>
          <p:nvPr/>
        </p:nvGrpSpPr>
        <p:grpSpPr bwMode="auto">
          <a:xfrm rot="205235">
            <a:off x="-9037" y="453099"/>
            <a:ext cx="10041459" cy="828275"/>
            <a:chOff x="360" y="-293"/>
            <a:chExt cx="5555" cy="1897"/>
          </a:xfrm>
        </p:grpSpPr>
        <p:sp>
          <p:nvSpPr>
            <p:cNvPr id="37" name="Freeform 4"/>
            <p:cNvSpPr>
              <a:spLocks/>
            </p:cNvSpPr>
            <p:nvPr/>
          </p:nvSpPr>
          <p:spPr bwMode="auto">
            <a:xfrm>
              <a:off x="360" y="-293"/>
              <a:ext cx="5555" cy="1897"/>
            </a:xfrm>
            <a:custGeom>
              <a:avLst/>
              <a:gdLst>
                <a:gd name="T0" fmla="+- 0 5728 360"/>
                <a:gd name="T1" fmla="*/ T0 w 5555"/>
                <a:gd name="T2" fmla="+- 0 1301 -293"/>
                <a:gd name="T3" fmla="*/ 1301 h 1897"/>
                <a:gd name="T4" fmla="+- 0 5915 360"/>
                <a:gd name="T5" fmla="*/ T4 w 5555"/>
                <a:gd name="T6" fmla="+- 0 1604 -293"/>
                <a:gd name="T7" fmla="*/ 1604 h 1897"/>
                <a:gd name="T8" fmla="+- 0 5905 360"/>
                <a:gd name="T9" fmla="*/ T8 w 5555"/>
                <a:gd name="T10" fmla="+- 0 1583 -293"/>
                <a:gd name="T11" fmla="*/ 1583 h 1897"/>
                <a:gd name="T12" fmla="+- 0 5874 360"/>
                <a:gd name="T13" fmla="*/ T12 w 5555"/>
                <a:gd name="T14" fmla="+- 0 1525 -293"/>
                <a:gd name="T15" fmla="*/ 1525 h 1897"/>
                <a:gd name="T16" fmla="+- 0 5820 360"/>
                <a:gd name="T17" fmla="*/ T16 w 5555"/>
                <a:gd name="T18" fmla="+- 0 1436 -293"/>
                <a:gd name="T19" fmla="*/ 1436 h 1897"/>
                <a:gd name="T20" fmla="+- 0 5743 360"/>
                <a:gd name="T21" fmla="*/ T20 w 5555"/>
                <a:gd name="T22" fmla="+- 0 1322 -293"/>
                <a:gd name="T23" fmla="*/ 1322 h 1897"/>
                <a:gd name="T24" fmla="+- 0 5728 360"/>
                <a:gd name="T25" fmla="*/ T24 w 5555"/>
                <a:gd name="T26" fmla="+- 0 1301 -293"/>
                <a:gd name="T27" fmla="*/ 1301 h 18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5555" h="1897">
                  <a:moveTo>
                    <a:pt x="5368" y="1594"/>
                  </a:moveTo>
                  <a:lnTo>
                    <a:pt x="5555" y="1897"/>
                  </a:lnTo>
                  <a:lnTo>
                    <a:pt x="5545" y="1876"/>
                  </a:lnTo>
                  <a:lnTo>
                    <a:pt x="5514" y="1818"/>
                  </a:lnTo>
                  <a:lnTo>
                    <a:pt x="5460" y="1729"/>
                  </a:lnTo>
                  <a:lnTo>
                    <a:pt x="5383" y="1615"/>
                  </a:lnTo>
                  <a:lnTo>
                    <a:pt x="5368" y="1594"/>
                  </a:lnTo>
                </a:path>
              </a:pathLst>
            </a:custGeom>
            <a:solidFill>
              <a:srgbClr val="C09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"/>
            <p:cNvSpPr>
              <a:spLocks/>
            </p:cNvSpPr>
            <p:nvPr/>
          </p:nvSpPr>
          <p:spPr bwMode="auto">
            <a:xfrm>
              <a:off x="360" y="-293"/>
              <a:ext cx="5555" cy="1897"/>
            </a:xfrm>
            <a:custGeom>
              <a:avLst/>
              <a:gdLst>
                <a:gd name="T0" fmla="+- 0 2631 360"/>
                <a:gd name="T1" fmla="*/ T0 w 5555"/>
                <a:gd name="T2" fmla="+- 0 125 -293"/>
                <a:gd name="T3" fmla="*/ 125 h 1897"/>
                <a:gd name="T4" fmla="+- 0 2563 360"/>
                <a:gd name="T5" fmla="*/ T4 w 5555"/>
                <a:gd name="T6" fmla="+- 0 132 -293"/>
                <a:gd name="T7" fmla="*/ 132 h 1897"/>
                <a:gd name="T8" fmla="+- 0 2074 360"/>
                <a:gd name="T9" fmla="*/ T8 w 5555"/>
                <a:gd name="T10" fmla="+- 0 228 -293"/>
                <a:gd name="T11" fmla="*/ 228 h 1897"/>
                <a:gd name="T12" fmla="+- 0 1544 360"/>
                <a:gd name="T13" fmla="*/ T12 w 5555"/>
                <a:gd name="T14" fmla="+- 0 382 -293"/>
                <a:gd name="T15" fmla="*/ 382 h 1897"/>
                <a:gd name="T16" fmla="+- 0 973 360"/>
                <a:gd name="T17" fmla="*/ T16 w 5555"/>
                <a:gd name="T18" fmla="+- 0 599 -293"/>
                <a:gd name="T19" fmla="*/ 599 h 1897"/>
                <a:gd name="T20" fmla="+- 0 360 360"/>
                <a:gd name="T21" fmla="*/ T20 w 5555"/>
                <a:gd name="T22" fmla="+- 0 886 -293"/>
                <a:gd name="T23" fmla="*/ 886 h 1897"/>
                <a:gd name="T24" fmla="+- 0 360 360"/>
                <a:gd name="T25" fmla="*/ T24 w 5555"/>
                <a:gd name="T26" fmla="+- 0 910 -293"/>
                <a:gd name="T27" fmla="*/ 910 h 1897"/>
                <a:gd name="T28" fmla="+- 0 360 360"/>
                <a:gd name="T29" fmla="*/ T28 w 5555"/>
                <a:gd name="T30" fmla="+- 0 941 -293"/>
                <a:gd name="T31" fmla="*/ 941 h 1897"/>
                <a:gd name="T32" fmla="+- 0 361 360"/>
                <a:gd name="T33" fmla="*/ T32 w 5555"/>
                <a:gd name="T34" fmla="+- 0 981 -293"/>
                <a:gd name="T35" fmla="*/ 981 h 1897"/>
                <a:gd name="T36" fmla="+- 0 361 360"/>
                <a:gd name="T37" fmla="*/ T36 w 5555"/>
                <a:gd name="T38" fmla="+- 0 1202 -293"/>
                <a:gd name="T39" fmla="*/ 1202 h 1897"/>
                <a:gd name="T40" fmla="+- 0 361 360"/>
                <a:gd name="T41" fmla="*/ T40 w 5555"/>
                <a:gd name="T42" fmla="+- 0 1261 -293"/>
                <a:gd name="T43" fmla="*/ 1261 h 1897"/>
                <a:gd name="T44" fmla="+- 0 360 360"/>
                <a:gd name="T45" fmla="*/ T44 w 5555"/>
                <a:gd name="T46" fmla="+- 0 1290 -293"/>
                <a:gd name="T47" fmla="*/ 1290 h 1897"/>
                <a:gd name="T48" fmla="+- 0 360 360"/>
                <a:gd name="T49" fmla="*/ T48 w 5555"/>
                <a:gd name="T50" fmla="+- 0 1318 -293"/>
                <a:gd name="T51" fmla="*/ 1318 h 1897"/>
                <a:gd name="T52" fmla="+- 0 1155 360"/>
                <a:gd name="T53" fmla="*/ T52 w 5555"/>
                <a:gd name="T54" fmla="+- 0 886 -293"/>
                <a:gd name="T55" fmla="*/ 886 h 1897"/>
                <a:gd name="T56" fmla="+- 0 1452 360"/>
                <a:gd name="T57" fmla="*/ T56 w 5555"/>
                <a:gd name="T58" fmla="+- 0 725 -293"/>
                <a:gd name="T59" fmla="*/ 725 h 1897"/>
                <a:gd name="T60" fmla="+- 0 1918 360"/>
                <a:gd name="T61" fmla="*/ T60 w 5555"/>
                <a:gd name="T62" fmla="+- 0 479 -293"/>
                <a:gd name="T63" fmla="*/ 479 h 1897"/>
                <a:gd name="T64" fmla="+- 0 2336 360"/>
                <a:gd name="T65" fmla="*/ T64 w 5555"/>
                <a:gd name="T66" fmla="+- 0 266 -293"/>
                <a:gd name="T67" fmla="*/ 266 h 1897"/>
                <a:gd name="T68" fmla="+- 0 2631 360"/>
                <a:gd name="T69" fmla="*/ T68 w 5555"/>
                <a:gd name="T70" fmla="+- 0 125 -293"/>
                <a:gd name="T71" fmla="*/ 125 h 18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5555" h="1897">
                  <a:moveTo>
                    <a:pt x="2271" y="418"/>
                  </a:moveTo>
                  <a:lnTo>
                    <a:pt x="2203" y="425"/>
                  </a:lnTo>
                  <a:lnTo>
                    <a:pt x="1714" y="521"/>
                  </a:lnTo>
                  <a:lnTo>
                    <a:pt x="1184" y="675"/>
                  </a:lnTo>
                  <a:lnTo>
                    <a:pt x="613" y="892"/>
                  </a:lnTo>
                  <a:lnTo>
                    <a:pt x="0" y="1179"/>
                  </a:lnTo>
                  <a:lnTo>
                    <a:pt x="0" y="1203"/>
                  </a:lnTo>
                  <a:lnTo>
                    <a:pt x="0" y="1234"/>
                  </a:lnTo>
                  <a:lnTo>
                    <a:pt x="1" y="1274"/>
                  </a:lnTo>
                  <a:lnTo>
                    <a:pt x="1" y="1495"/>
                  </a:lnTo>
                  <a:lnTo>
                    <a:pt x="1" y="1554"/>
                  </a:lnTo>
                  <a:lnTo>
                    <a:pt x="0" y="1583"/>
                  </a:lnTo>
                  <a:lnTo>
                    <a:pt x="0" y="1611"/>
                  </a:lnTo>
                  <a:lnTo>
                    <a:pt x="795" y="1179"/>
                  </a:lnTo>
                  <a:lnTo>
                    <a:pt x="1092" y="1018"/>
                  </a:lnTo>
                  <a:lnTo>
                    <a:pt x="1558" y="772"/>
                  </a:lnTo>
                  <a:lnTo>
                    <a:pt x="1976" y="559"/>
                  </a:lnTo>
                  <a:lnTo>
                    <a:pt x="2271" y="418"/>
                  </a:lnTo>
                </a:path>
              </a:pathLst>
            </a:custGeom>
            <a:solidFill>
              <a:srgbClr val="C09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"/>
            <p:cNvSpPr>
              <a:spLocks/>
            </p:cNvSpPr>
            <p:nvPr/>
          </p:nvSpPr>
          <p:spPr bwMode="auto">
            <a:xfrm>
              <a:off x="360" y="-293"/>
              <a:ext cx="5555" cy="1897"/>
            </a:xfrm>
            <a:custGeom>
              <a:avLst/>
              <a:gdLst>
                <a:gd name="T0" fmla="+- 0 4855 360"/>
                <a:gd name="T1" fmla="*/ T0 w 5555"/>
                <a:gd name="T2" fmla="+- 0 88 -293"/>
                <a:gd name="T3" fmla="*/ 88 h 1897"/>
                <a:gd name="T4" fmla="+- 0 3013 360"/>
                <a:gd name="T5" fmla="*/ T4 w 5555"/>
                <a:gd name="T6" fmla="+- 0 88 -293"/>
                <a:gd name="T7" fmla="*/ 88 h 1897"/>
                <a:gd name="T8" fmla="+- 0 3426 360"/>
                <a:gd name="T9" fmla="*/ T8 w 5555"/>
                <a:gd name="T10" fmla="+- 0 89 -293"/>
                <a:gd name="T11" fmla="*/ 89 h 1897"/>
                <a:gd name="T12" fmla="+- 0 3803 360"/>
                <a:gd name="T13" fmla="*/ T12 w 5555"/>
                <a:gd name="T14" fmla="+- 0 131 -293"/>
                <a:gd name="T15" fmla="*/ 131 h 1897"/>
                <a:gd name="T16" fmla="+- 0 4144 360"/>
                <a:gd name="T17" fmla="*/ T16 w 5555"/>
                <a:gd name="T18" fmla="+- 0 206 -293"/>
                <a:gd name="T19" fmla="*/ 206 h 1897"/>
                <a:gd name="T20" fmla="+- 0 4451 360"/>
                <a:gd name="T21" fmla="*/ T20 w 5555"/>
                <a:gd name="T22" fmla="+- 0 310 -293"/>
                <a:gd name="T23" fmla="*/ 310 h 1897"/>
                <a:gd name="T24" fmla="+- 0 4725 360"/>
                <a:gd name="T25" fmla="*/ T24 w 5555"/>
                <a:gd name="T26" fmla="+- 0 436 -293"/>
                <a:gd name="T27" fmla="*/ 436 h 1897"/>
                <a:gd name="T28" fmla="+- 0 4967 360"/>
                <a:gd name="T29" fmla="*/ T28 w 5555"/>
                <a:gd name="T30" fmla="+- 0 577 -293"/>
                <a:gd name="T31" fmla="*/ 577 h 1897"/>
                <a:gd name="T32" fmla="+- 0 5178 360"/>
                <a:gd name="T33" fmla="*/ T32 w 5555"/>
                <a:gd name="T34" fmla="+- 0 730 -293"/>
                <a:gd name="T35" fmla="*/ 730 h 1897"/>
                <a:gd name="T36" fmla="+- 0 5361 360"/>
                <a:gd name="T37" fmla="*/ T36 w 5555"/>
                <a:gd name="T38" fmla="+- 0 886 -293"/>
                <a:gd name="T39" fmla="*/ 886 h 1897"/>
                <a:gd name="T40" fmla="+- 0 5515 360"/>
                <a:gd name="T41" fmla="*/ T40 w 5555"/>
                <a:gd name="T42" fmla="+- 0 1041 -293"/>
                <a:gd name="T43" fmla="*/ 1041 h 1897"/>
                <a:gd name="T44" fmla="+- 0 5642 360"/>
                <a:gd name="T45" fmla="*/ T44 w 5555"/>
                <a:gd name="T46" fmla="+- 0 1188 -293"/>
                <a:gd name="T47" fmla="*/ 1188 h 1897"/>
                <a:gd name="T48" fmla="+- 0 5728 360"/>
                <a:gd name="T49" fmla="*/ T48 w 5555"/>
                <a:gd name="T50" fmla="+- 0 1301 -293"/>
                <a:gd name="T51" fmla="*/ 1301 h 1897"/>
                <a:gd name="T52" fmla="+- 0 5696 360"/>
                <a:gd name="T53" fmla="*/ T52 w 5555"/>
                <a:gd name="T54" fmla="+- 0 1250 -293"/>
                <a:gd name="T55" fmla="*/ 1250 h 1897"/>
                <a:gd name="T56" fmla="+- 0 5496 360"/>
                <a:gd name="T57" fmla="*/ T56 w 5555"/>
                <a:gd name="T58" fmla="+- 0 933 -293"/>
                <a:gd name="T59" fmla="*/ 933 h 1897"/>
                <a:gd name="T60" fmla="+- 0 5311 360"/>
                <a:gd name="T61" fmla="*/ T60 w 5555"/>
                <a:gd name="T62" fmla="+- 0 653 -293"/>
                <a:gd name="T63" fmla="*/ 653 h 1897"/>
                <a:gd name="T64" fmla="+- 0 5136 360"/>
                <a:gd name="T65" fmla="*/ T64 w 5555"/>
                <a:gd name="T66" fmla="+- 0 410 -293"/>
                <a:gd name="T67" fmla="*/ 410 h 1897"/>
                <a:gd name="T68" fmla="+- 0 4967 360"/>
                <a:gd name="T69" fmla="*/ T68 w 5555"/>
                <a:gd name="T70" fmla="+- 0 203 -293"/>
                <a:gd name="T71" fmla="*/ 203 h 1897"/>
                <a:gd name="T72" fmla="+- 0 4855 360"/>
                <a:gd name="T73" fmla="*/ T72 w 5555"/>
                <a:gd name="T74" fmla="+- 0 88 -293"/>
                <a:gd name="T75" fmla="*/ 88 h 18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</a:cxnLst>
              <a:rect l="0" t="0" r="r" b="b"/>
              <a:pathLst>
                <a:path w="5555" h="1897">
                  <a:moveTo>
                    <a:pt x="4495" y="381"/>
                  </a:moveTo>
                  <a:lnTo>
                    <a:pt x="2653" y="381"/>
                  </a:lnTo>
                  <a:lnTo>
                    <a:pt x="3066" y="382"/>
                  </a:lnTo>
                  <a:lnTo>
                    <a:pt x="3443" y="424"/>
                  </a:lnTo>
                  <a:lnTo>
                    <a:pt x="3784" y="499"/>
                  </a:lnTo>
                  <a:lnTo>
                    <a:pt x="4091" y="603"/>
                  </a:lnTo>
                  <a:lnTo>
                    <a:pt x="4365" y="729"/>
                  </a:lnTo>
                  <a:lnTo>
                    <a:pt x="4607" y="870"/>
                  </a:lnTo>
                  <a:lnTo>
                    <a:pt x="4818" y="1023"/>
                  </a:lnTo>
                  <a:lnTo>
                    <a:pt x="5001" y="1179"/>
                  </a:lnTo>
                  <a:lnTo>
                    <a:pt x="5155" y="1334"/>
                  </a:lnTo>
                  <a:lnTo>
                    <a:pt x="5282" y="1481"/>
                  </a:lnTo>
                  <a:lnTo>
                    <a:pt x="5368" y="1594"/>
                  </a:lnTo>
                  <a:lnTo>
                    <a:pt x="5336" y="1543"/>
                  </a:lnTo>
                  <a:lnTo>
                    <a:pt x="5136" y="1226"/>
                  </a:lnTo>
                  <a:lnTo>
                    <a:pt x="4951" y="946"/>
                  </a:lnTo>
                  <a:lnTo>
                    <a:pt x="4776" y="703"/>
                  </a:lnTo>
                  <a:lnTo>
                    <a:pt x="4607" y="496"/>
                  </a:lnTo>
                  <a:lnTo>
                    <a:pt x="4495" y="381"/>
                  </a:lnTo>
                </a:path>
              </a:pathLst>
            </a:custGeom>
            <a:solidFill>
              <a:srgbClr val="C09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/>
            <p:cNvSpPr>
              <a:spLocks/>
            </p:cNvSpPr>
            <p:nvPr/>
          </p:nvSpPr>
          <p:spPr bwMode="auto">
            <a:xfrm>
              <a:off x="360" y="-293"/>
              <a:ext cx="5555" cy="1897"/>
            </a:xfrm>
            <a:custGeom>
              <a:avLst/>
              <a:gdLst>
                <a:gd name="T0" fmla="+- 0 4073 360"/>
                <a:gd name="T1" fmla="*/ T0 w 5555"/>
                <a:gd name="T2" fmla="+- 0 -293 -293"/>
                <a:gd name="T3" fmla="*/ -293 h 1897"/>
                <a:gd name="T4" fmla="+- 0 3855 360"/>
                <a:gd name="T5" fmla="*/ T4 w 5555"/>
                <a:gd name="T6" fmla="+- 0 -287 -293"/>
                <a:gd name="T7" fmla="*/ -287 h 1897"/>
                <a:gd name="T8" fmla="+- 0 3613 360"/>
                <a:gd name="T9" fmla="*/ T8 w 5555"/>
                <a:gd name="T10" fmla="+- 0 -245 -293"/>
                <a:gd name="T11" fmla="*/ -245 h 1897"/>
                <a:gd name="T12" fmla="+- 0 3345 360"/>
                <a:gd name="T13" fmla="*/ T12 w 5555"/>
                <a:gd name="T14" fmla="+- 0 -169 -293"/>
                <a:gd name="T15" fmla="*/ -169 h 1897"/>
                <a:gd name="T16" fmla="+- 0 3046 360"/>
                <a:gd name="T17" fmla="*/ T16 w 5555"/>
                <a:gd name="T18" fmla="+- 0 -58 -293"/>
                <a:gd name="T19" fmla="*/ -58 h 1897"/>
                <a:gd name="T20" fmla="+- 0 2711 360"/>
                <a:gd name="T21" fmla="*/ T20 w 5555"/>
                <a:gd name="T22" fmla="+- 0 87 -293"/>
                <a:gd name="T23" fmla="*/ 87 h 1897"/>
                <a:gd name="T24" fmla="+- 0 2631 360"/>
                <a:gd name="T25" fmla="*/ T24 w 5555"/>
                <a:gd name="T26" fmla="+- 0 125 -293"/>
                <a:gd name="T27" fmla="*/ 125 h 1897"/>
                <a:gd name="T28" fmla="+- 0 3013 360"/>
                <a:gd name="T29" fmla="*/ T28 w 5555"/>
                <a:gd name="T30" fmla="+- 0 88 -293"/>
                <a:gd name="T31" fmla="*/ 88 h 1897"/>
                <a:gd name="T32" fmla="+- 0 4855 360"/>
                <a:gd name="T33" fmla="*/ T32 w 5555"/>
                <a:gd name="T34" fmla="+- 0 88 -293"/>
                <a:gd name="T35" fmla="*/ 88 h 1897"/>
                <a:gd name="T36" fmla="+- 0 4801 360"/>
                <a:gd name="T37" fmla="*/ T36 w 5555"/>
                <a:gd name="T38" fmla="+- 0 32 -293"/>
                <a:gd name="T39" fmla="*/ 32 h 1897"/>
                <a:gd name="T40" fmla="+- 0 4632 360"/>
                <a:gd name="T41" fmla="*/ T40 w 5555"/>
                <a:gd name="T42" fmla="+- 0 -102 -293"/>
                <a:gd name="T43" fmla="*/ -102 h 1897"/>
                <a:gd name="T44" fmla="+- 0 4458 360"/>
                <a:gd name="T45" fmla="*/ T44 w 5555"/>
                <a:gd name="T46" fmla="+- 0 -202 -293"/>
                <a:gd name="T47" fmla="*/ -202 h 1897"/>
                <a:gd name="T48" fmla="+- 0 4273 360"/>
                <a:gd name="T49" fmla="*/ T48 w 5555"/>
                <a:gd name="T50" fmla="+- 0 -265 -293"/>
                <a:gd name="T51" fmla="*/ -265 h 1897"/>
                <a:gd name="T52" fmla="+- 0 4073 360"/>
                <a:gd name="T53" fmla="*/ T52 w 5555"/>
                <a:gd name="T54" fmla="+- 0 -293 -293"/>
                <a:gd name="T55" fmla="*/ -293 h 18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</a:cxnLst>
              <a:rect l="0" t="0" r="r" b="b"/>
              <a:pathLst>
                <a:path w="5555" h="1897">
                  <a:moveTo>
                    <a:pt x="3713" y="0"/>
                  </a:moveTo>
                  <a:lnTo>
                    <a:pt x="3495" y="6"/>
                  </a:lnTo>
                  <a:lnTo>
                    <a:pt x="3253" y="48"/>
                  </a:lnTo>
                  <a:lnTo>
                    <a:pt x="2985" y="124"/>
                  </a:lnTo>
                  <a:lnTo>
                    <a:pt x="2686" y="235"/>
                  </a:lnTo>
                  <a:lnTo>
                    <a:pt x="2351" y="380"/>
                  </a:lnTo>
                  <a:lnTo>
                    <a:pt x="2271" y="418"/>
                  </a:lnTo>
                  <a:lnTo>
                    <a:pt x="2653" y="381"/>
                  </a:lnTo>
                  <a:lnTo>
                    <a:pt x="4495" y="381"/>
                  </a:lnTo>
                  <a:lnTo>
                    <a:pt x="4441" y="325"/>
                  </a:lnTo>
                  <a:lnTo>
                    <a:pt x="4272" y="191"/>
                  </a:lnTo>
                  <a:lnTo>
                    <a:pt x="4098" y="91"/>
                  </a:lnTo>
                  <a:lnTo>
                    <a:pt x="3913" y="28"/>
                  </a:lnTo>
                  <a:lnTo>
                    <a:pt x="3713" y="0"/>
                  </a:lnTo>
                </a:path>
              </a:pathLst>
            </a:custGeom>
            <a:solidFill>
              <a:srgbClr val="C09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015482" y="3661364"/>
            <a:ext cx="7992418" cy="255578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38383" tIns="69192" rIns="138383" bIns="69192" rtlCol="0">
            <a:spAutoFit/>
          </a:bodyPr>
          <a:lstStyle/>
          <a:p>
            <a:pPr algn="ctr"/>
            <a:r>
              <a:rPr lang="en-US" sz="2300" b="1" i="1" dirty="0">
                <a:solidFill>
                  <a:srgbClr val="FFC000"/>
                </a:solidFill>
              </a:rPr>
              <a:t>New Trends in In-</a:t>
            </a:r>
            <a:r>
              <a:rPr lang="en-US" sz="2300" b="1" i="1" dirty="0">
                <a:solidFill>
                  <a:srgbClr val="F4AF11"/>
                </a:solidFill>
              </a:rPr>
              <a:t>Situ and High Resolution </a:t>
            </a:r>
            <a:r>
              <a:rPr lang="en-US" sz="2300" b="1" i="1" dirty="0">
                <a:solidFill>
                  <a:srgbClr val="FFC000"/>
                </a:solidFill>
              </a:rPr>
              <a:t>Electron Microscopy for Nano-technology, Materials and Bio-Sciences</a:t>
            </a:r>
          </a:p>
          <a:p>
            <a:pPr algn="ctr"/>
            <a:r>
              <a:rPr lang="en-US" sz="3700" b="1" i="1" dirty="0">
                <a:solidFill>
                  <a:srgbClr val="FFC000"/>
                </a:solidFill>
              </a:rPr>
              <a:t>May </a:t>
            </a:r>
            <a:r>
              <a:rPr lang="en-US" sz="3700" b="1" i="1" dirty="0" smtClean="0">
                <a:solidFill>
                  <a:srgbClr val="FFC000"/>
                </a:solidFill>
              </a:rPr>
              <a:t>8, 2018 </a:t>
            </a:r>
            <a:endParaRPr lang="en-US" sz="3700" b="1" i="1" dirty="0">
              <a:solidFill>
                <a:srgbClr val="FFC000"/>
              </a:solidFill>
            </a:endParaRPr>
          </a:p>
          <a:p>
            <a:pPr algn="ctr"/>
            <a:r>
              <a:rPr lang="en-US" sz="37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students, faculty and industrial colleagues are welcome to attend!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761" y="8406375"/>
            <a:ext cx="10032640" cy="3094390"/>
          </a:xfrm>
          <a:prstGeom prst="rect">
            <a:avLst/>
          </a:prstGeom>
          <a:noFill/>
        </p:spPr>
        <p:txBody>
          <a:bodyPr wrap="square" lIns="138383" tIns="69192" rIns="138383" bIns="69192" rtlCol="0">
            <a:spAutoFit/>
          </a:bodyPr>
          <a:lstStyle/>
          <a:p>
            <a:pPr algn="ctr"/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8th</a:t>
            </a:r>
            <a:r>
              <a:rPr lang="en-US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Lectures </a:t>
            </a:r>
            <a:r>
              <a:rPr lang="en-US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US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experts from leading Electron Microscopy Companies </a:t>
            </a:r>
            <a:r>
              <a:rPr lang="en-US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Thermo Fisher Scientific</a:t>
            </a:r>
            <a:r>
              <a:rPr lang="en-US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Bruker, </a:t>
            </a:r>
            <a:r>
              <a:rPr lang="en-US" sz="2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Gatan</a:t>
            </a:r>
            <a:r>
              <a:rPr lang="en-US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Oxford and </a:t>
            </a:r>
            <a:r>
              <a:rPr lang="en-US" sz="2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Protochips</a:t>
            </a:r>
            <a:r>
              <a:rPr lang="en-US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Midwest Universities (University of Notre Dame, Purdue University, University of Michigan, University of Illinois - Urbana-Champaign), as well as International Universities (University of </a:t>
            </a:r>
            <a:r>
              <a:rPr lang="en-US" sz="2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Glascow</a:t>
            </a:r>
            <a:r>
              <a:rPr lang="en-US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Argonne National Laboratories  </a:t>
            </a:r>
          </a:p>
          <a:p>
            <a:pPr algn="ctr"/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will also be a Student Poster Session with cash prizes.  </a:t>
            </a:r>
          </a:p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9 </a:t>
            </a:r>
            <a:r>
              <a:rPr lang="en-US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Tours of NDIIF Facilities</a:t>
            </a:r>
          </a:p>
          <a:p>
            <a:pPr algn="ctr"/>
            <a:endParaRPr lang="en-US" sz="1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information and updates, visit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1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imaging.nd.edu</a:t>
            </a:r>
            <a:endParaRPr lang="en-US" sz="1800" b="1" i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60" name="Picture 36" descr="http://midwestmicroscopy.com/Images/gata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3563600"/>
            <a:ext cx="1312148" cy="150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6096000" y="6324600"/>
            <a:ext cx="3770589" cy="1801729"/>
          </a:xfrm>
          <a:prstGeom prst="rect">
            <a:avLst/>
          </a:prstGeom>
          <a:noFill/>
        </p:spPr>
        <p:txBody>
          <a:bodyPr wrap="square" lIns="138383" tIns="69192" rIns="138383" bIns="69192" rtlCol="0">
            <a:spAutoFit/>
          </a:bodyPr>
          <a:lstStyle/>
          <a:p>
            <a:r>
              <a:rPr lang="en-US" sz="1800" b="1" i="1" dirty="0">
                <a:solidFill>
                  <a:srgbClr val="FFFF00"/>
                </a:solidFill>
              </a:rPr>
              <a:t>Participation is free, but a reservation is required. Please, make your reservation by </a:t>
            </a:r>
            <a:r>
              <a:rPr lang="en-US" sz="1800" b="1" i="1" dirty="0" smtClean="0">
                <a:solidFill>
                  <a:srgbClr val="FFFF00"/>
                </a:solidFill>
              </a:rPr>
              <a:t>April 9, 2018 </a:t>
            </a:r>
            <a:r>
              <a:rPr lang="en-US" sz="1800" b="1" i="1" dirty="0">
                <a:solidFill>
                  <a:srgbClr val="FFFF00"/>
                </a:solidFill>
              </a:rPr>
              <a:t>by completion of Registration form on the NDIIF Website or email to </a:t>
            </a:r>
            <a:r>
              <a:rPr lang="en-US" sz="1800" b="1" i="1" dirty="0" smtClean="0">
                <a:solidFill>
                  <a:srgbClr val="FFFF00"/>
                </a:solidFill>
              </a:rPr>
              <a:t>imaging@nd.edu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3522" y="6477001"/>
            <a:ext cx="2682240" cy="1815874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en-US" sz="1600" b="1" i="1" u="sng" dirty="0">
                <a:solidFill>
                  <a:srgbClr val="FFFF00"/>
                </a:solidFill>
              </a:rPr>
              <a:t>Workshop location</a:t>
            </a:r>
            <a:r>
              <a:rPr lang="en-US" sz="1600" b="1" i="1" dirty="0">
                <a:solidFill>
                  <a:srgbClr val="FFFF00"/>
                </a:solidFill>
              </a:rPr>
              <a:t>:</a:t>
            </a:r>
          </a:p>
          <a:p>
            <a:r>
              <a:rPr lang="en-US" sz="1600" b="1" i="1" dirty="0">
                <a:solidFill>
                  <a:srgbClr val="FFFF00"/>
                </a:solidFill>
              </a:rPr>
              <a:t>The University of Notre Dame</a:t>
            </a:r>
          </a:p>
          <a:p>
            <a:r>
              <a:rPr lang="en-US" sz="1600" b="1" i="1" dirty="0">
                <a:solidFill>
                  <a:srgbClr val="FFFF00"/>
                </a:solidFill>
              </a:rPr>
              <a:t>McKenna Conference Center</a:t>
            </a:r>
          </a:p>
          <a:p>
            <a:r>
              <a:rPr lang="en-US" sz="1600" b="1" i="1" dirty="0">
                <a:solidFill>
                  <a:srgbClr val="FFFF00"/>
                </a:solidFill>
              </a:rPr>
              <a:t>Rooms 210 - 214</a:t>
            </a:r>
          </a:p>
          <a:p>
            <a:r>
              <a:rPr lang="en-US" sz="1600" b="1" i="1" dirty="0">
                <a:solidFill>
                  <a:srgbClr val="FFFF00"/>
                </a:solidFill>
              </a:rPr>
              <a:t>Notre Dame Avenue</a:t>
            </a:r>
          </a:p>
          <a:p>
            <a:r>
              <a:rPr lang="en-US" sz="1600" b="1" i="1" dirty="0">
                <a:solidFill>
                  <a:srgbClr val="FFFF00"/>
                </a:solidFill>
              </a:rPr>
              <a:t>Notre Dame, IN  46556</a:t>
            </a:r>
          </a:p>
          <a:p>
            <a:endParaRPr lang="en-US" sz="16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 descr="NDEnergy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2573000"/>
            <a:ext cx="1676401" cy="803276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917186"/>
              </p:ext>
            </p:extLst>
          </p:nvPr>
        </p:nvGraphicFramePr>
        <p:xfrm>
          <a:off x="1257301" y="7621270"/>
          <a:ext cx="7543800" cy="302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Document" r:id="rId9" imgW="5143500" imgH="177800" progId="Word.Document.12">
                  <p:embed/>
                </p:oleObj>
              </mc:Choice>
              <mc:Fallback>
                <p:oleObj name="Document" r:id="rId9" imgW="5143500" imgH="177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57301" y="7621270"/>
                        <a:ext cx="7543800" cy="302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engineering_mark_blue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887200"/>
            <a:ext cx="1686559" cy="583545"/>
          </a:xfrm>
          <a:prstGeom prst="rect">
            <a:avLst/>
          </a:prstGeom>
        </p:spPr>
      </p:pic>
      <p:pic>
        <p:nvPicPr>
          <p:cNvPr id="8" name="Picture 7" descr="und_EEdepartment_logo_blue copy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1811000"/>
            <a:ext cx="1925320" cy="512701"/>
          </a:xfrm>
          <a:prstGeom prst="rect">
            <a:avLst/>
          </a:prstGeom>
        </p:spPr>
      </p:pic>
      <p:pic>
        <p:nvPicPr>
          <p:cNvPr id="10" name="Picture 9" descr="NDEngineering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1811000"/>
            <a:ext cx="1681479" cy="616768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1887200"/>
            <a:ext cx="18288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mq1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3563600"/>
            <a:ext cx="1341120" cy="1554480"/>
          </a:xfrm>
          <a:prstGeom prst="rect">
            <a:avLst/>
          </a:prstGeom>
        </p:spPr>
      </p:pic>
      <p:pic>
        <p:nvPicPr>
          <p:cNvPr id="1032" name="Picture 8" descr="http://8356-presscdn-0-69.pagely.netdna-cdn.com/wp-content/uploads/2013/10/Bruker-Logo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563600"/>
            <a:ext cx="1286088" cy="79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12" descr="Image result for DENS logo +  in-situ TEM"/>
          <p:cNvSpPr>
            <a:spLocks noChangeAspect="1" noChangeArrowheads="1"/>
          </p:cNvSpPr>
          <p:nvPr/>
        </p:nvSpPr>
        <p:spPr bwMode="auto">
          <a:xfrm>
            <a:off x="228177" y="-245586"/>
            <a:ext cx="447040" cy="51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6293" tIns="73146" rIns="146293" bIns="7314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4" descr="Image result for DENS logo +  in-situ TEM"/>
          <p:cNvSpPr>
            <a:spLocks noChangeAspect="1" noChangeArrowheads="1"/>
          </p:cNvSpPr>
          <p:nvPr/>
        </p:nvSpPr>
        <p:spPr bwMode="auto">
          <a:xfrm>
            <a:off x="451697" y="13493"/>
            <a:ext cx="447040" cy="51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6293" tIns="73146" rIns="146293" bIns="7314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 descr="NDnano_Wordmark_FullColor_CMYK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725400"/>
            <a:ext cx="1943631" cy="457200"/>
          </a:xfrm>
          <a:prstGeom prst="rect">
            <a:avLst/>
          </a:prstGeom>
        </p:spPr>
      </p:pic>
      <p:pic>
        <p:nvPicPr>
          <p:cNvPr id="18" name="Picture 17" descr="NDIIF watermark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2725400"/>
            <a:ext cx="2485488" cy="403456"/>
          </a:xfrm>
          <a:prstGeom prst="rect">
            <a:avLst/>
          </a:prstGeom>
        </p:spPr>
      </p:pic>
      <p:pic>
        <p:nvPicPr>
          <p:cNvPr id="7" name="Picture 6" descr="Thermo Fisher Scientific_logo_LG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563600"/>
            <a:ext cx="2209800" cy="6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2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FF1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195</Words>
  <Application>Microsoft Macintosh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Document</vt:lpstr>
      <vt:lpstr>PowerPoint Presentation</vt:lpstr>
    </vt:vector>
  </TitlesOfParts>
  <Manager/>
  <Company>University of Notre Dame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Sergei</dc:creator>
  <cp:keywords/>
  <dc:description/>
  <cp:lastModifiedBy>Theresa Bollinger</cp:lastModifiedBy>
  <cp:revision>78</cp:revision>
  <cp:lastPrinted>2016-05-04T19:26:26Z</cp:lastPrinted>
  <dcterms:created xsi:type="dcterms:W3CDTF">2013-06-08T19:07:46Z</dcterms:created>
  <dcterms:modified xsi:type="dcterms:W3CDTF">2018-03-23T18:02:52Z</dcterms:modified>
  <cp:category/>
</cp:coreProperties>
</file>